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libri (MS) Bold" charset="1" panose="020F0702030404030204"/>
      <p:regular r:id="rId21"/>
    </p:embeddedFont>
    <p:embeddedFont>
      <p:font typeface="Calibri (MS)" charset="1" panose="020F0502020204030204"/>
      <p:regular r:id="rId22"/>
    </p:embeddedFont>
    <p:embeddedFont>
      <p:font typeface="Open Sans" charset="1" panose="020B0606030504020204"/>
      <p:regular r:id="rId23"/>
    </p:embeddedFont>
    <p:embeddedFont>
      <p:font typeface="HK Grotesk Bold" charset="1" panose="00000800000000000000"/>
      <p:regular r:id="rId24"/>
    </p:embeddedFont>
    <p:embeddedFont>
      <p:font typeface="Open Sans Bold" charset="1" panose="020B08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jpeg" Type="http://schemas.openxmlformats.org/officeDocument/2006/relationships/image"/><Relationship Id="rId12" Target="../media/VAG15QQk1sI.mp4" Type="http://schemas.openxmlformats.org/officeDocument/2006/relationships/video"/><Relationship Id="rId13" Target="../media/VAG15QQk1sI.mp4" Type="http://schemas.microsoft.com/office/2007/relationships/media"/><Relationship Id="rId2" Target="../media/image5.png" Type="http://schemas.openxmlformats.org/officeDocument/2006/relationships/image"/><Relationship Id="rId3" Target="../media/image19.jpeg" Type="http://schemas.openxmlformats.org/officeDocument/2006/relationships/image"/><Relationship Id="rId4" Target="../media/VAG15RG8FuE.mp4" Type="http://schemas.openxmlformats.org/officeDocument/2006/relationships/video"/><Relationship Id="rId5" Target="../media/VAG15RG8FuE.mp4" Type="http://schemas.microsoft.com/office/2007/relationships/media"/><Relationship Id="rId6" Target="../media/image20.jpeg" Type="http://schemas.openxmlformats.org/officeDocument/2006/relationships/image"/><Relationship Id="rId7" Target="../media/VAG15cff1zo.mp4" Type="http://schemas.openxmlformats.org/officeDocument/2006/relationships/video"/><Relationship Id="rId8" Target="../media/VAG15cff1zo.mp4" Type="http://schemas.microsoft.com/office/2007/relationships/media"/><Relationship Id="rId9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4.jpeg" Type="http://schemas.openxmlformats.org/officeDocument/2006/relationships/image"/><Relationship Id="rId4" Target="../media/VAG15dBWvPs.mp4" Type="http://schemas.openxmlformats.org/officeDocument/2006/relationships/video"/><Relationship Id="rId5" Target="../media/VAG15dBWvPs.mp4" Type="http://schemas.microsoft.com/office/2007/relationships/media"/><Relationship Id="rId6" Target="../media/image25.jpeg" Type="http://schemas.openxmlformats.org/officeDocument/2006/relationships/image"/><Relationship Id="rId7" Target="../media/VAG15eocuyI.mp4" Type="http://schemas.openxmlformats.org/officeDocument/2006/relationships/video"/><Relationship Id="rId8" Target="../media/VAG15eocuyI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4.jpeg" Type="http://schemas.openxmlformats.org/officeDocument/2006/relationships/image"/><Relationship Id="rId4" Target="../media/VAG15uMC3qY.mp4" Type="http://schemas.openxmlformats.org/officeDocument/2006/relationships/video"/><Relationship Id="rId5" Target="../media/VAG15uMC3qY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VAG14ZdTHuQ.mp4" Type="http://schemas.openxmlformats.org/officeDocument/2006/relationships/video"/><Relationship Id="rId5" Target="../media/VAG14ZdTHuQ.mp4" Type="http://schemas.microsoft.com/office/2007/relationships/media"/><Relationship Id="rId6" Target="../media/image7.jpeg" Type="http://schemas.openxmlformats.org/officeDocument/2006/relationships/image"/><Relationship Id="rId7" Target="../media/VAG14Qtj8vs.mp4" Type="http://schemas.openxmlformats.org/officeDocument/2006/relationships/video"/><Relationship Id="rId8" Target="../media/VAG14Qtj8vs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jpeg" Type="http://schemas.openxmlformats.org/officeDocument/2006/relationships/image"/><Relationship Id="rId4" Target="../media/VAG14rfcJqY.mp4" Type="http://schemas.openxmlformats.org/officeDocument/2006/relationships/video"/><Relationship Id="rId5" Target="../media/VAG14rfcJqY.mp4" Type="http://schemas.microsoft.com/office/2007/relationships/media"/><Relationship Id="rId6" Target="../media/image9.jpeg" Type="http://schemas.openxmlformats.org/officeDocument/2006/relationships/image"/><Relationship Id="rId7" Target="../media/VAG14nG5pKA.mp4" Type="http://schemas.openxmlformats.org/officeDocument/2006/relationships/video"/><Relationship Id="rId8" Target="../media/VAG14nG5pKA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jpeg" Type="http://schemas.openxmlformats.org/officeDocument/2006/relationships/image"/><Relationship Id="rId4" Target="../media/VAG14dqZP7Q.mp4" Type="http://schemas.openxmlformats.org/officeDocument/2006/relationships/video"/><Relationship Id="rId5" Target="../media/VAG14dqZP7Q.mp4" Type="http://schemas.microsoft.com/office/2007/relationships/media"/><Relationship Id="rId6" Target="../media/image11.jpeg" Type="http://schemas.openxmlformats.org/officeDocument/2006/relationships/image"/><Relationship Id="rId7" Target="../media/VAG14sQgS8k.mp4" Type="http://schemas.openxmlformats.org/officeDocument/2006/relationships/video"/><Relationship Id="rId8" Target="../media/VAG14sQgS8k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jpeg" Type="http://schemas.openxmlformats.org/officeDocument/2006/relationships/image"/><Relationship Id="rId4" Target="../media/VAG14pJTIVg.mp4" Type="http://schemas.openxmlformats.org/officeDocument/2006/relationships/video"/><Relationship Id="rId5" Target="../media/VAG14pJTIVg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14mdh3_k.mp4" Type="http://schemas.openxmlformats.org/officeDocument/2006/relationships/video"/><Relationship Id="rId11" Target="../media/VAG14mdh3_k.mp4" Type="http://schemas.microsoft.com/office/2007/relationships/media"/><Relationship Id="rId2" Target="../media/image5.png" Type="http://schemas.openxmlformats.org/officeDocument/2006/relationships/image"/><Relationship Id="rId3" Target="../media/image16.jpeg" Type="http://schemas.openxmlformats.org/officeDocument/2006/relationships/image"/><Relationship Id="rId4" Target="../media/VAG14idXFH8.mp4" Type="http://schemas.openxmlformats.org/officeDocument/2006/relationships/video"/><Relationship Id="rId5" Target="../media/VAG14idXFH8.mp4" Type="http://schemas.microsoft.com/office/2007/relationships/media"/><Relationship Id="rId6" Target="../media/image17.jpeg" Type="http://schemas.openxmlformats.org/officeDocument/2006/relationships/image"/><Relationship Id="rId7" Target="../media/VAG14nVpP8o.mp4" Type="http://schemas.openxmlformats.org/officeDocument/2006/relationships/video"/><Relationship Id="rId8" Target="../media/VAG14nVpP8o.mp4" Type="http://schemas.microsoft.com/office/2007/relationships/media"/><Relationship Id="rId9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6310" y="9639953"/>
            <a:ext cx="3446997" cy="647047"/>
            <a:chOff x="0" y="0"/>
            <a:chExt cx="4595996" cy="862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6003" cy="862711"/>
            </a:xfrm>
            <a:custGeom>
              <a:avLst/>
              <a:gdLst/>
              <a:ahLst/>
              <a:cxnLst/>
              <a:rect r="r" b="b" t="t" l="l"/>
              <a:pathLst>
                <a:path h="862711" w="4596003">
                  <a:moveTo>
                    <a:pt x="0" y="0"/>
                  </a:moveTo>
                  <a:lnTo>
                    <a:pt x="4596003" y="0"/>
                  </a:lnTo>
                  <a:lnTo>
                    <a:pt x="4596003" y="862711"/>
                  </a:lnTo>
                  <a:lnTo>
                    <a:pt x="0" y="862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3478209" cy="776800"/>
            <a:chOff x="0" y="0"/>
            <a:chExt cx="4637612" cy="1035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37659" cy="1035685"/>
            </a:xfrm>
            <a:custGeom>
              <a:avLst/>
              <a:gdLst/>
              <a:ahLst/>
              <a:cxnLst/>
              <a:rect r="r" b="b" t="t" l="l"/>
              <a:pathLst>
                <a:path h="1035685" w="4637659">
                  <a:moveTo>
                    <a:pt x="0" y="0"/>
                  </a:moveTo>
                  <a:lnTo>
                    <a:pt x="4637659" y="0"/>
                  </a:lnTo>
                  <a:lnTo>
                    <a:pt x="4637659" y="1035685"/>
                  </a:lnTo>
                  <a:lnTo>
                    <a:pt x="0" y="1035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9120188" y="-8939992"/>
            <a:ext cx="47625" cy="18288002"/>
            <a:chOff x="0" y="0"/>
            <a:chExt cx="63500" cy="24384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2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520">
                  <a:moveTo>
                    <a:pt x="0" y="0"/>
                  </a:moveTo>
                  <a:lnTo>
                    <a:pt x="63520" y="0"/>
                  </a:lnTo>
                  <a:lnTo>
                    <a:pt x="6352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-645394" y="1429403"/>
            <a:ext cx="8950869" cy="821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</a:p>
          <a:p>
            <a:pPr algn="ctr">
              <a:lnSpc>
                <a:spcPts val="5159"/>
              </a:lnSpc>
            </a:pPr>
            <a:r>
              <a:rPr lang="en-US" sz="42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Proyecto APT CIMUN</a:t>
            </a:r>
          </a:p>
          <a:p>
            <a:pPr algn="ctr">
              <a:lnSpc>
                <a:spcPts val="4800"/>
              </a:lnSpc>
            </a:pPr>
            <a:r>
              <a:rPr lang="en-US" sz="4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 </a:t>
            </a: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Docente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Mallén González González 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Equipo alumnos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Felipe Tapia Diaz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Ignacio Cabañas Zúñiga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Diego Encina Poblete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Duoc UC Sede San Bernardo 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Escuela de Informática y Telecomunicaciones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Carrera: Ingeniería en Informática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Año: 2025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333883"/>
            <a:ext cx="4648200" cy="1495425"/>
            <a:chOff x="0" y="0"/>
            <a:chExt cx="6197600" cy="1993900"/>
          </a:xfrm>
        </p:grpSpPr>
        <p:sp>
          <p:nvSpPr>
            <p:cNvPr name="Freeform 10" id="10" descr="SummIT Ciberseguridad 2022 – Duoc UC"/>
            <p:cNvSpPr/>
            <p:nvPr/>
          </p:nvSpPr>
          <p:spPr>
            <a:xfrm flipH="false" flipV="false" rot="0">
              <a:off x="0" y="0"/>
              <a:ext cx="61976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1993900"/>
                  </a:lnTo>
                  <a:lnTo>
                    <a:pt x="0" y="199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20292" y="1805500"/>
            <a:ext cx="7076727" cy="70767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83958" y="9283"/>
                  </a:moveTo>
                  <a:lnTo>
                    <a:pt x="803517" y="228842"/>
                  </a:lnTo>
                  <a:cubicBezTo>
                    <a:pt x="809461" y="234786"/>
                    <a:pt x="812800" y="242847"/>
                    <a:pt x="812800" y="251253"/>
                  </a:cubicBezTo>
                  <a:lnTo>
                    <a:pt x="812800" y="561547"/>
                  </a:lnTo>
                  <a:cubicBezTo>
                    <a:pt x="812800" y="569953"/>
                    <a:pt x="809461" y="578014"/>
                    <a:pt x="803517" y="583958"/>
                  </a:cubicBezTo>
                  <a:lnTo>
                    <a:pt x="583958" y="803517"/>
                  </a:lnTo>
                  <a:cubicBezTo>
                    <a:pt x="578014" y="809461"/>
                    <a:pt x="569953" y="812800"/>
                    <a:pt x="561547" y="812800"/>
                  </a:cubicBezTo>
                  <a:lnTo>
                    <a:pt x="251253" y="812800"/>
                  </a:lnTo>
                  <a:cubicBezTo>
                    <a:pt x="242847" y="812800"/>
                    <a:pt x="234786" y="809461"/>
                    <a:pt x="228842" y="803517"/>
                  </a:cubicBezTo>
                  <a:lnTo>
                    <a:pt x="9283" y="583958"/>
                  </a:lnTo>
                  <a:cubicBezTo>
                    <a:pt x="3339" y="578014"/>
                    <a:pt x="0" y="569953"/>
                    <a:pt x="0" y="561547"/>
                  </a:cubicBezTo>
                  <a:lnTo>
                    <a:pt x="0" y="251253"/>
                  </a:lnTo>
                  <a:cubicBezTo>
                    <a:pt x="0" y="242847"/>
                    <a:pt x="3339" y="234786"/>
                    <a:pt x="9283" y="228842"/>
                  </a:cubicBezTo>
                  <a:lnTo>
                    <a:pt x="228842" y="9283"/>
                  </a:lnTo>
                  <a:cubicBezTo>
                    <a:pt x="234786" y="3339"/>
                    <a:pt x="242847" y="0"/>
                    <a:pt x="251253" y="0"/>
                  </a:cubicBezTo>
                  <a:lnTo>
                    <a:pt x="561547" y="0"/>
                  </a:lnTo>
                  <a:cubicBezTo>
                    <a:pt x="569953" y="0"/>
                    <a:pt x="578014" y="3339"/>
                    <a:pt x="583958" y="92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64E99">
                    <a:alpha val="100000"/>
                  </a:srgbClr>
                </a:gs>
                <a:gs pos="50000">
                  <a:srgbClr val="7194CD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044463" y="2029671"/>
            <a:ext cx="6628385" cy="662838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84586" y="9911"/>
                  </a:moveTo>
                  <a:lnTo>
                    <a:pt x="802889" y="228214"/>
                  </a:lnTo>
                  <a:cubicBezTo>
                    <a:pt x="809235" y="234560"/>
                    <a:pt x="812800" y="243167"/>
                    <a:pt x="812800" y="252141"/>
                  </a:cubicBezTo>
                  <a:lnTo>
                    <a:pt x="812800" y="560659"/>
                  </a:lnTo>
                  <a:cubicBezTo>
                    <a:pt x="812800" y="569633"/>
                    <a:pt x="809235" y="578240"/>
                    <a:pt x="802889" y="584586"/>
                  </a:cubicBezTo>
                  <a:lnTo>
                    <a:pt x="584586" y="802889"/>
                  </a:lnTo>
                  <a:cubicBezTo>
                    <a:pt x="578240" y="809235"/>
                    <a:pt x="569633" y="812800"/>
                    <a:pt x="560659" y="812800"/>
                  </a:cubicBezTo>
                  <a:lnTo>
                    <a:pt x="252141" y="812800"/>
                  </a:lnTo>
                  <a:cubicBezTo>
                    <a:pt x="243167" y="812800"/>
                    <a:pt x="234560" y="809235"/>
                    <a:pt x="228214" y="802889"/>
                  </a:cubicBezTo>
                  <a:lnTo>
                    <a:pt x="9911" y="584586"/>
                  </a:lnTo>
                  <a:cubicBezTo>
                    <a:pt x="3565" y="578240"/>
                    <a:pt x="0" y="569633"/>
                    <a:pt x="0" y="560659"/>
                  </a:cubicBezTo>
                  <a:lnTo>
                    <a:pt x="0" y="252141"/>
                  </a:lnTo>
                  <a:cubicBezTo>
                    <a:pt x="0" y="243167"/>
                    <a:pt x="3565" y="234560"/>
                    <a:pt x="9911" y="228214"/>
                  </a:cubicBezTo>
                  <a:lnTo>
                    <a:pt x="228214" y="9911"/>
                  </a:lnTo>
                  <a:cubicBezTo>
                    <a:pt x="234560" y="3565"/>
                    <a:pt x="243167" y="0"/>
                    <a:pt x="252141" y="0"/>
                  </a:cubicBezTo>
                  <a:lnTo>
                    <a:pt x="560659" y="0"/>
                  </a:lnTo>
                  <a:cubicBezTo>
                    <a:pt x="569633" y="0"/>
                    <a:pt x="578240" y="3565"/>
                    <a:pt x="584586" y="9911"/>
                  </a:cubicBezTo>
                  <a:close/>
                </a:path>
              </a:pathLst>
            </a:custGeom>
            <a:blipFill>
              <a:blip r:embed="rId5"/>
              <a:stretch>
                <a:fillRect l="-1683" t="0" r="-1683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1681" r="0" b="0"/>
          <a:stretch>
            <a:fillRect/>
          </a:stretch>
        </p:blipFill>
        <p:spPr>
          <a:xfrm flipH="false" flipV="false" rot="0">
            <a:off x="537528" y="3214014"/>
            <a:ext cx="4338811" cy="4265871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434171" y="3214014"/>
            <a:ext cx="4341734" cy="434173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385573" y="8009027"/>
            <a:ext cx="1033235" cy="1157686"/>
          </a:xfrm>
          <a:custGeom>
            <a:avLst/>
            <a:gdLst/>
            <a:ahLst/>
            <a:cxnLst/>
            <a:rect r="r" b="b" t="t" l="l"/>
            <a:pathLst>
              <a:path h="1157686" w="1033235">
                <a:moveTo>
                  <a:pt x="0" y="0"/>
                </a:moveTo>
                <a:lnTo>
                  <a:pt x="1033235" y="0"/>
                </a:lnTo>
                <a:lnTo>
                  <a:pt x="1033235" y="1157686"/>
                </a:lnTo>
                <a:lnTo>
                  <a:pt x="0" y="1157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94582" y="8377408"/>
            <a:ext cx="288652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Ciudadanos y </a:t>
            </a:r>
          </a:p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Municipalidad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04818" y="8009027"/>
            <a:ext cx="1033235" cy="1157686"/>
          </a:xfrm>
          <a:custGeom>
            <a:avLst/>
            <a:gdLst/>
            <a:ahLst/>
            <a:cxnLst/>
            <a:rect r="r" b="b" t="t" l="l"/>
            <a:pathLst>
              <a:path h="1157686" w="1033235">
                <a:moveTo>
                  <a:pt x="0" y="0"/>
                </a:moveTo>
                <a:lnTo>
                  <a:pt x="1033235" y="0"/>
                </a:lnTo>
                <a:lnTo>
                  <a:pt x="1033235" y="1157686"/>
                </a:lnTo>
                <a:lnTo>
                  <a:pt x="0" y="1157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42683" y="8009027"/>
            <a:ext cx="1033235" cy="1157686"/>
          </a:xfrm>
          <a:custGeom>
            <a:avLst/>
            <a:gdLst/>
            <a:ahLst/>
            <a:cxnLst/>
            <a:rect r="r" b="b" t="t" l="l"/>
            <a:pathLst>
              <a:path h="1157686" w="1033235">
                <a:moveTo>
                  <a:pt x="0" y="0"/>
                </a:moveTo>
                <a:lnTo>
                  <a:pt x="1033234" y="0"/>
                </a:lnTo>
                <a:lnTo>
                  <a:pt x="1033234" y="1157686"/>
                </a:lnTo>
                <a:lnTo>
                  <a:pt x="0" y="1157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451609" y="3634879"/>
            <a:ext cx="6578456" cy="363914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Negocio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10598"/>
            <a:ext cx="335687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es CI-MUN y por qué es novedoso?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61778" y="2310598"/>
            <a:ext cx="288652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¿Para Quién Está Hecho?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84994" y="2510623"/>
            <a:ext cx="288652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¿Qué valor genera?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0356" y="8268970"/>
            <a:ext cx="335983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Inteligencia Artificial y </a:t>
            </a:r>
          </a:p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mensajería en tiempo real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8876" y="8268970"/>
            <a:ext cx="327228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Ahorro en tiempo y decisiones Proactivas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79723" y="3547466"/>
            <a:ext cx="3600397" cy="360039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778306" y="3671751"/>
            <a:ext cx="3476112" cy="347611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9825" y="215215"/>
            <a:ext cx="11138375" cy="121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 y equipo de trabajo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721" y="1361598"/>
            <a:ext cx="5909456" cy="101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1"/>
              </a:lnSpc>
            </a:pPr>
            <a:r>
              <a:rPr lang="en-US" b="true" sz="5006" u="sng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 SCRUM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3246" y="7361403"/>
            <a:ext cx="3356873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 semanas (6 Sprints 3 semanas/Sprint).</a:t>
            </a:r>
          </a:p>
          <a:p>
            <a:pPr algn="ctr">
              <a:lnSpc>
                <a:spcPts val="32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589763" y="7761453"/>
            <a:ext cx="335687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 Desarrolladores</a:t>
            </a:r>
          </a:p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Informáticos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377449" y="4042836"/>
          <a:ext cx="8404609" cy="5376744"/>
        </p:xfrm>
        <a:graphic>
          <a:graphicData uri="http://schemas.openxmlformats.org/drawingml/2006/table">
            <a:tbl>
              <a:tblPr/>
              <a:tblGrid>
                <a:gridCol w="1809034"/>
                <a:gridCol w="1734819"/>
                <a:gridCol w="1783402"/>
                <a:gridCol w="3077354"/>
              </a:tblGrid>
              <a:tr h="930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Rol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Integrante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Horas Asignadas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Enfoque Principal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54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 1-Backend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Felipe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360 Horas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Modelos, Lógica Documental, Integración IA, Seguridad.</a:t>
                      </a:r>
                      <a:endParaRPr lang="en-US" sz="1100"/>
                    </a:p>
                  </a:txBody>
                  <a:tcPr marL="57150" marR="57150" marT="57150" marB="5715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5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 2-Frontend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Diego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360 Horas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Inferfaces, Dashboards, UI/UX Responsive, Notificaciones</a:t>
                      </a:r>
                      <a:endParaRPr lang="en-US" sz="1100"/>
                    </a:p>
                  </a:txBody>
                  <a:tcPr marL="57150" marR="57150" marT="57150" marB="5715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4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 3- Integraciones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Ignacio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360 Horas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Firma Digital, APIs de Notificación (Push/Correo), Pruebas y Activación</a:t>
                      </a:r>
                      <a:endParaRPr lang="en-US" sz="1100"/>
                    </a:p>
                  </a:txBody>
                  <a:tcPr marL="57150" marR="57150" marT="57150" marB="5715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121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 y equipo de trabajo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32177" y="2631125"/>
            <a:ext cx="2313543" cy="89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7"/>
              </a:lnSpc>
            </a:pPr>
            <a:r>
              <a:rPr lang="en-US" sz="4306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Roles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543" y="2793050"/>
            <a:ext cx="6349035" cy="150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sz="4341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Estimación de tiempos y Estructura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22721" y="1361598"/>
            <a:ext cx="5909456" cy="101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1"/>
              </a:lnSpc>
            </a:pPr>
            <a:r>
              <a:rPr lang="en-US" b="true" sz="5006" u="sng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 SCRUM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543" y="5419615"/>
            <a:ext cx="7157348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Duración del Proyecto: </a:t>
            </a:r>
            <a:r>
              <a:rPr lang="en-US" sz="21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18 Semanas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Horas Totales Brutas (Equipo): </a:t>
            </a:r>
            <a:r>
              <a:rPr lang="en-US" sz="21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3 x 360 = 1080 horas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Deducción por Gestión y Ceremonias (30%): </a:t>
            </a:r>
            <a:r>
              <a:rPr lang="en-US" sz="21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324 horas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Horas netas de Desarrollo (70%): </a:t>
            </a:r>
            <a:r>
              <a:rPr lang="en-US" sz="21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756 horas.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8118" y="2178721"/>
            <a:ext cx="1560240" cy="1623137"/>
          </a:xfrm>
          <a:custGeom>
            <a:avLst/>
            <a:gdLst/>
            <a:ahLst/>
            <a:cxnLst/>
            <a:rect r="r" b="b" t="t" l="l"/>
            <a:pathLst>
              <a:path h="1623137" w="1560240">
                <a:moveTo>
                  <a:pt x="0" y="0"/>
                </a:moveTo>
                <a:lnTo>
                  <a:pt x="1560240" y="0"/>
                </a:lnTo>
                <a:lnTo>
                  <a:pt x="1560240" y="1623137"/>
                </a:lnTo>
                <a:lnTo>
                  <a:pt x="0" y="162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70597" y="4601297"/>
            <a:ext cx="3401859" cy="1458547"/>
          </a:xfrm>
          <a:custGeom>
            <a:avLst/>
            <a:gdLst/>
            <a:ahLst/>
            <a:cxnLst/>
            <a:rect r="r" b="b" t="t" l="l"/>
            <a:pathLst>
              <a:path h="1458547" w="3401859">
                <a:moveTo>
                  <a:pt x="0" y="0"/>
                </a:moveTo>
                <a:lnTo>
                  <a:pt x="3401859" y="0"/>
                </a:lnTo>
                <a:lnTo>
                  <a:pt x="3401859" y="1458548"/>
                </a:lnTo>
                <a:lnTo>
                  <a:pt x="0" y="145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33674" y="2178721"/>
            <a:ext cx="3301925" cy="1189883"/>
          </a:xfrm>
          <a:custGeom>
            <a:avLst/>
            <a:gdLst/>
            <a:ahLst/>
            <a:cxnLst/>
            <a:rect r="r" b="b" t="t" l="l"/>
            <a:pathLst>
              <a:path h="1189883" w="3301925">
                <a:moveTo>
                  <a:pt x="0" y="0"/>
                </a:moveTo>
                <a:lnTo>
                  <a:pt x="3301925" y="0"/>
                </a:lnTo>
                <a:lnTo>
                  <a:pt x="3301925" y="1189883"/>
                </a:lnTo>
                <a:lnTo>
                  <a:pt x="0" y="1189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92288" y="2373387"/>
            <a:ext cx="2468316" cy="1332890"/>
          </a:xfrm>
          <a:custGeom>
            <a:avLst/>
            <a:gdLst/>
            <a:ahLst/>
            <a:cxnLst/>
            <a:rect r="r" b="b" t="t" l="l"/>
            <a:pathLst>
              <a:path h="1332890" w="2468316">
                <a:moveTo>
                  <a:pt x="0" y="0"/>
                </a:moveTo>
                <a:lnTo>
                  <a:pt x="2468316" y="0"/>
                </a:lnTo>
                <a:lnTo>
                  <a:pt x="2468316" y="1332891"/>
                </a:lnTo>
                <a:lnTo>
                  <a:pt x="0" y="1332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33674" y="4707944"/>
            <a:ext cx="3107795" cy="1612791"/>
          </a:xfrm>
          <a:custGeom>
            <a:avLst/>
            <a:gdLst/>
            <a:ahLst/>
            <a:cxnLst/>
            <a:rect r="r" b="b" t="t" l="l"/>
            <a:pathLst>
              <a:path h="1612791" w="3107795">
                <a:moveTo>
                  <a:pt x="0" y="0"/>
                </a:moveTo>
                <a:lnTo>
                  <a:pt x="3107795" y="0"/>
                </a:lnTo>
                <a:lnTo>
                  <a:pt x="3107795" y="1612792"/>
                </a:lnTo>
                <a:lnTo>
                  <a:pt x="0" y="1612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68200" y="6982202"/>
            <a:ext cx="2133119" cy="983468"/>
          </a:xfrm>
          <a:custGeom>
            <a:avLst/>
            <a:gdLst/>
            <a:ahLst/>
            <a:cxnLst/>
            <a:rect r="r" b="b" t="t" l="l"/>
            <a:pathLst>
              <a:path h="983468" w="2133119">
                <a:moveTo>
                  <a:pt x="0" y="0"/>
                </a:moveTo>
                <a:lnTo>
                  <a:pt x="2133119" y="0"/>
                </a:lnTo>
                <a:lnTo>
                  <a:pt x="2133119" y="983468"/>
                </a:lnTo>
                <a:lnTo>
                  <a:pt x="0" y="983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69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77533" y="6971424"/>
            <a:ext cx="2381767" cy="1005023"/>
          </a:xfrm>
          <a:custGeom>
            <a:avLst/>
            <a:gdLst/>
            <a:ahLst/>
            <a:cxnLst/>
            <a:rect r="r" b="b" t="t" l="l"/>
            <a:pathLst>
              <a:path h="1005023" w="2381767">
                <a:moveTo>
                  <a:pt x="0" y="0"/>
                </a:moveTo>
                <a:lnTo>
                  <a:pt x="2381767" y="0"/>
                </a:lnTo>
                <a:lnTo>
                  <a:pt x="2381767" y="1005024"/>
                </a:lnTo>
                <a:lnTo>
                  <a:pt x="0" y="10050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16607" y="8238172"/>
            <a:ext cx="1298488" cy="1298488"/>
          </a:xfrm>
          <a:custGeom>
            <a:avLst/>
            <a:gdLst/>
            <a:ahLst/>
            <a:cxnLst/>
            <a:rect r="r" b="b" t="t" l="l"/>
            <a:pathLst>
              <a:path h="1298488" w="1298488">
                <a:moveTo>
                  <a:pt x="0" y="0"/>
                </a:moveTo>
                <a:lnTo>
                  <a:pt x="1298487" y="0"/>
                </a:lnTo>
                <a:lnTo>
                  <a:pt x="1298487" y="1298488"/>
                </a:lnTo>
                <a:lnTo>
                  <a:pt x="0" y="1298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29825" y="215215"/>
            <a:ext cx="11138375" cy="121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Desarrollo Técnico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4557" y="2421342"/>
            <a:ext cx="335687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Tecnología base:</a:t>
            </a: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Blade, Laravel 12 </a:t>
            </a: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 Php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5095875"/>
            <a:ext cx="335687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datos:</a:t>
            </a:r>
          </a:p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MYSQL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89229" y="2421342"/>
            <a:ext cx="335687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Host:</a:t>
            </a:r>
          </a:p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Cpanel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99544" y="7019607"/>
            <a:ext cx="4434130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Librerías principales 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FontAwesome para iconos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SweetAlert para alertas emergentes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Charts.js para dashboards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599544" y="5270540"/>
            <a:ext cx="335687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Inteligencia artificial:</a:t>
            </a:r>
          </a:p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Ollama 3.2 Laravel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1401" y="7019607"/>
            <a:ext cx="2431343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Fronted: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Bootstrap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Tailwind CSS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JQuery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356873" y="7050445"/>
            <a:ext cx="2916601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Backend: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Componentes de Symfony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Carbon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SDK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Conclusión y reflexión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85076" y="1984576"/>
            <a:ext cx="6317848" cy="631784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5944" y="3485800"/>
            <a:ext cx="3315400" cy="3315400"/>
          </a:xfrm>
          <a:custGeom>
            <a:avLst/>
            <a:gdLst/>
            <a:ahLst/>
            <a:cxnLst/>
            <a:rect r="r" b="b" t="t" l="l"/>
            <a:pathLst>
              <a:path h="3315400" w="3315400">
                <a:moveTo>
                  <a:pt x="0" y="0"/>
                </a:moveTo>
                <a:lnTo>
                  <a:pt x="3315401" y="0"/>
                </a:lnTo>
                <a:lnTo>
                  <a:pt x="3315401" y="3315400"/>
                </a:lnTo>
                <a:lnTo>
                  <a:pt x="0" y="3315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27328" y="3485800"/>
            <a:ext cx="3360918" cy="3360918"/>
          </a:xfrm>
          <a:custGeom>
            <a:avLst/>
            <a:gdLst/>
            <a:ahLst/>
            <a:cxnLst/>
            <a:rect r="r" b="b" t="t" l="l"/>
            <a:pathLst>
              <a:path h="3360918" w="3360918">
                <a:moveTo>
                  <a:pt x="0" y="0"/>
                </a:moveTo>
                <a:lnTo>
                  <a:pt x="3360918" y="0"/>
                </a:lnTo>
                <a:lnTo>
                  <a:pt x="3360918" y="3360918"/>
                </a:lnTo>
                <a:lnTo>
                  <a:pt x="0" y="3360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9825" y="215215"/>
            <a:ext cx="11138375" cy="121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QR a los CV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063" y="7352681"/>
            <a:ext cx="335687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 Felipe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31373" y="7352681"/>
            <a:ext cx="335687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 Ignacio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27902" y="7352681"/>
            <a:ext cx="335687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 Diego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5315" y="4579001"/>
            <a:ext cx="2313543" cy="89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7"/>
              </a:lnSpc>
            </a:pPr>
            <a:r>
              <a:rPr lang="en-US" sz="4306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 hay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2440" r="0" b="617"/>
          <a:stretch>
            <a:fillRect/>
          </a:stretch>
        </p:blipFill>
        <p:spPr>
          <a:xfrm flipH="false" flipV="false" rot="0">
            <a:off x="1129825" y="2329759"/>
            <a:ext cx="5992816" cy="5809554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78102" y="2329759"/>
            <a:ext cx="5993108" cy="59931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Problema o Necesidad detectada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52714" y="8433334"/>
            <a:ext cx="46438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Altos tiempos de respuestas.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3607" y="8433334"/>
            <a:ext cx="46438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Choque de un auto contra un árbol.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885671" y="2588878"/>
            <a:ext cx="5109244" cy="5109244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761" b="0"/>
          <a:stretch>
            <a:fillRect/>
          </a:stretch>
        </p:blipFill>
        <p:spPr>
          <a:xfrm flipH="false" flipV="false" rot="0">
            <a:off x="2791893" y="2448674"/>
            <a:ext cx="3907120" cy="52494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Propuesta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5671" y="7854642"/>
            <a:ext cx="464388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Mensajería en tiempo real a través de WhatsApp.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5129" y="7854642"/>
            <a:ext cx="464388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Dashboards centralizado con gestores de métricas.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410" t="0" r="410" b="0"/>
          <a:stretch>
            <a:fillRect/>
          </a:stretch>
        </p:blipFill>
        <p:spPr>
          <a:xfrm flipH="false" flipV="false" rot="0">
            <a:off x="1967120" y="3190246"/>
            <a:ext cx="6043484" cy="4109569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32055" y="3080475"/>
            <a:ext cx="6256263" cy="421934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Impacto y Beneficiarios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8300" y="7792923"/>
            <a:ext cx="46438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Mejor atención ciudadana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0154" y="7592898"/>
            <a:ext cx="464388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Optimización de recursos y mejores tiempos de respuestas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6067" y="1571022"/>
            <a:ext cx="16230600" cy="768727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3191" y="2578457"/>
            <a:ext cx="13667199" cy="6679843"/>
          </a:xfrm>
          <a:custGeom>
            <a:avLst/>
            <a:gdLst/>
            <a:ahLst/>
            <a:cxnLst/>
            <a:rect r="r" b="b" t="t" l="l"/>
            <a:pathLst>
              <a:path h="6679843" w="13667199">
                <a:moveTo>
                  <a:pt x="0" y="0"/>
                </a:moveTo>
                <a:lnTo>
                  <a:pt x="13667199" y="0"/>
                </a:lnTo>
                <a:lnTo>
                  <a:pt x="13667199" y="6679843"/>
                </a:lnTo>
                <a:lnTo>
                  <a:pt x="0" y="6679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99128" y="2282900"/>
            <a:ext cx="13759136" cy="7343939"/>
          </a:xfrm>
          <a:custGeom>
            <a:avLst/>
            <a:gdLst/>
            <a:ahLst/>
            <a:cxnLst/>
            <a:rect r="r" b="b" t="t" l="l"/>
            <a:pathLst>
              <a:path h="7343939" w="13759136">
                <a:moveTo>
                  <a:pt x="0" y="0"/>
                </a:moveTo>
                <a:lnTo>
                  <a:pt x="13759136" y="0"/>
                </a:lnTo>
                <a:lnTo>
                  <a:pt x="13759136" y="7343939"/>
                </a:lnTo>
                <a:lnTo>
                  <a:pt x="0" y="734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425" y="2380058"/>
            <a:ext cx="13751073" cy="7270880"/>
          </a:xfrm>
          <a:custGeom>
            <a:avLst/>
            <a:gdLst/>
            <a:ahLst/>
            <a:cxnLst/>
            <a:rect r="r" b="b" t="t" l="l"/>
            <a:pathLst>
              <a:path h="7270880" w="13751073">
                <a:moveTo>
                  <a:pt x="0" y="0"/>
                </a:moveTo>
                <a:lnTo>
                  <a:pt x="13751074" y="0"/>
                </a:lnTo>
                <a:lnTo>
                  <a:pt x="13751074" y="7270880"/>
                </a:lnTo>
                <a:lnTo>
                  <a:pt x="0" y="7270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5087" t="500" r="5087" b="0"/>
          <a:stretch>
            <a:fillRect/>
          </a:stretch>
        </p:blipFill>
        <p:spPr>
          <a:xfrm flipH="false" flipV="false" rot="0">
            <a:off x="199785" y="3291730"/>
            <a:ext cx="5782864" cy="4320134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699012" y="3291730"/>
            <a:ext cx="4515396" cy="4515396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9501" t="0" r="8203" b="0"/>
          <a:stretch>
            <a:fillRect/>
          </a:stretch>
        </p:blipFill>
        <p:spPr>
          <a:xfrm flipH="false" flipV="false" rot="0">
            <a:off x="12268200" y="3622127"/>
            <a:ext cx="4740328" cy="43201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29825" y="215215"/>
            <a:ext cx="11138375" cy="97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true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Sustentabilidad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7472" y="8122086"/>
            <a:ext cx="46438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de Negocio Reutilizable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68200" y="8122086"/>
            <a:ext cx="464388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Soporte y Escalabilidad garantizada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9012" y="8122086"/>
            <a:ext cx="46438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1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Visión de Expansión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1D54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DAG1zxHtF3Q</dc:identifier>
  <dcterms:modified xsi:type="dcterms:W3CDTF">2011-08-01T06:04:30Z</dcterms:modified>
  <cp:revision>1</cp:revision>
  <dc:title>PPT_Fase 2 CAPSTONE .pptx</dc:title>
</cp:coreProperties>
</file>